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37" r:id="rId2"/>
    <p:sldId id="509" r:id="rId3"/>
    <p:sldId id="453" r:id="rId4"/>
    <p:sldId id="514" r:id="rId5"/>
    <p:sldId id="549" r:id="rId6"/>
    <p:sldId id="354" r:id="rId7"/>
    <p:sldId id="550" r:id="rId8"/>
    <p:sldId id="551" r:id="rId9"/>
    <p:sldId id="552" r:id="rId10"/>
    <p:sldId id="553" r:id="rId11"/>
    <p:sldId id="554" r:id="rId12"/>
    <p:sldId id="555" r:id="rId13"/>
    <p:sldId id="557" r:id="rId14"/>
    <p:sldId id="558" r:id="rId15"/>
    <p:sldId id="559" r:id="rId16"/>
    <p:sldId id="560" r:id="rId17"/>
    <p:sldId id="561" r:id="rId18"/>
    <p:sldId id="563" r:id="rId19"/>
    <p:sldId id="562" r:id="rId20"/>
    <p:sldId id="446" r:id="rId21"/>
  </p:sldIdLst>
  <p:sldSz cx="9144000" cy="5143500" type="screen16x9"/>
  <p:notesSz cx="6858000" cy="99472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081422"/>
    <a:srgbClr val="37A7FF"/>
    <a:srgbClr val="5A99E9"/>
    <a:srgbClr val="DE50CF"/>
    <a:srgbClr val="00180C"/>
    <a:srgbClr val="57ED6E"/>
    <a:srgbClr val="102612"/>
    <a:srgbClr val="4BCD5E"/>
    <a:srgbClr val="165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3" autoAdjust="0"/>
    <p:restoredTop sz="92030" autoAdjust="0"/>
  </p:normalViewPr>
  <p:slideViewPr>
    <p:cSldViewPr snapToGrid="0" snapToObjects="1">
      <p:cViewPr>
        <p:scale>
          <a:sx n="125" d="100"/>
          <a:sy n="125" d="100"/>
        </p:scale>
        <p:origin x="1200" y="5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-4072" y="-96"/>
      </p:cViewPr>
      <p:guideLst>
        <p:guide orient="horz" pos="313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9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400C2-0CB1-4891-89D9-20F5ED0393DE}" type="datetimeFigureOut">
              <a:rPr lang="en-GB" smtClean="0"/>
              <a:t>13/11/2018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9448185"/>
            <a:ext cx="2971800" cy="499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ABE9D-E30A-46D0-BCD8-0D8EDA2D3F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822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FD9B21-BD88-4543-89C2-92DEEC5FD965}" type="datetimeFigureOut">
              <a:rPr lang="en-US" smtClean="0"/>
              <a:t>11/13/2018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30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24956"/>
            <a:ext cx="5486400" cy="44762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8185"/>
            <a:ext cx="2971800" cy="4973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73D3A-2340-D948-BE5B-CCD050A448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8872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65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65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2310" y="-29877"/>
            <a:ext cx="9877115" cy="5540409"/>
            <a:chOff x="-34638" y="-13369"/>
            <a:chExt cx="9259457" cy="5301186"/>
          </a:xfrm>
        </p:grpSpPr>
        <p:pic>
          <p:nvPicPr>
            <p:cNvPr id="8" name="Picture 7" descr="iStock_000035289522_XXXLarg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68" t="1358" r="7994" b="44883"/>
            <a:stretch/>
          </p:blipFill>
          <p:spPr>
            <a:xfrm>
              <a:off x="-34638" y="1"/>
              <a:ext cx="9224818" cy="528781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0" y="-13369"/>
              <a:ext cx="9224819" cy="5287817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85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108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3415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1261538" y="0"/>
            <a:ext cx="7911741" cy="5167489"/>
            <a:chOff x="1261538" y="0"/>
            <a:chExt cx="7911741" cy="51674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18137" t="6957" r="20218" b="1379"/>
            <a:stretch/>
          </p:blipFill>
          <p:spPr>
            <a:xfrm>
              <a:off x="1912054" y="0"/>
              <a:ext cx="7261225" cy="51674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t="13456" b="38736"/>
            <a:stretch/>
          </p:blipFill>
          <p:spPr>
            <a:xfrm flipH="1">
              <a:off x="1261538" y="0"/>
              <a:ext cx="5541424" cy="5167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0210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41409" t="6957" r="20218" b="1379"/>
          <a:stretch/>
        </p:blipFill>
        <p:spPr>
          <a:xfrm>
            <a:off x="4653280" y="0"/>
            <a:ext cx="4519999" cy="51674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13456" b="38736"/>
          <a:stretch/>
        </p:blipFill>
        <p:spPr>
          <a:xfrm flipH="1">
            <a:off x="3273218" y="0"/>
            <a:ext cx="5541424" cy="516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71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1" y="-1"/>
            <a:ext cx="9209853" cy="5180543"/>
            <a:chOff x="-1" y="-1"/>
            <a:chExt cx="9209853" cy="51805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17" t="29140" r="22510" b="24525"/>
            <a:stretch/>
          </p:blipFill>
          <p:spPr>
            <a:xfrm>
              <a:off x="-1" y="0"/>
              <a:ext cx="9209853" cy="518054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  <a:lum contrast="33000"/>
            </a:blip>
            <a:srcRect l="10731" t="17138" r="17280" b="3899"/>
            <a:stretch/>
          </p:blipFill>
          <p:spPr>
            <a:xfrm>
              <a:off x="-1" y="-1"/>
              <a:ext cx="9209853" cy="5180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742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268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0"/>
            <a:ext cx="9215656" cy="5319013"/>
            <a:chOff x="-1" y="0"/>
            <a:chExt cx="9215656" cy="531901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83" t="5093" r="2298" b="16180"/>
            <a:stretch/>
          </p:blipFill>
          <p:spPr>
            <a:xfrm>
              <a:off x="-1" y="0"/>
              <a:ext cx="9181017" cy="527444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 flipH="1">
              <a:off x="-1" y="0"/>
              <a:ext cx="9215656" cy="5319013"/>
            </a:xfrm>
            <a:prstGeom prst="rect">
              <a:avLst/>
            </a:prstGeom>
            <a:gradFill flip="none" rotWithShape="1">
              <a:gsLst>
                <a:gs pos="52000">
                  <a:srgbClr val="FFFFFF">
                    <a:alpha val="61000"/>
                  </a:srgbClr>
                </a:gs>
                <a:gs pos="68000">
                  <a:schemeClr val="bg1">
                    <a:alpha val="9000"/>
                  </a:schemeClr>
                </a:gs>
              </a:gsLst>
              <a:lin ang="108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49162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1"/>
            <a:ext cx="9377680" cy="5274945"/>
            <a:chOff x="0" y="0"/>
            <a:chExt cx="9144000" cy="5143500"/>
          </a:xfrm>
        </p:grpSpPr>
        <p:pic>
          <p:nvPicPr>
            <p:cNvPr id="8" name="Picture 7" descr="student-experience1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44" r="2913" b="16406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9" name="Picture 8" descr="Triangles.png"/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3" t="7075" r="10195" b="6905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028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0" y="-1"/>
            <a:ext cx="9377680" cy="5274945"/>
            <a:chOff x="0" y="0"/>
            <a:chExt cx="9144000" cy="5143500"/>
          </a:xfrm>
        </p:grpSpPr>
        <p:pic>
          <p:nvPicPr>
            <p:cNvPr id="8" name="Picture 7" descr="student-experience1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44" r="2913" b="16406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9" name="Picture 8" descr="Triangles.png"/>
            <p:cNvPicPr>
              <a:picLocks noChangeAspect="1"/>
            </p:cNvPicPr>
            <p:nvPr/>
          </p:nvPicPr>
          <p:blipFill rotWithShape="1"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33" t="7075" r="10195" b="6905"/>
            <a:stretch/>
          </p:blipFill>
          <p:spPr>
            <a:xfrm flipH="1">
              <a:off x="0" y="0"/>
              <a:ext cx="9144000" cy="5143500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 userDrawn="1"/>
        </p:nvSpPr>
        <p:spPr>
          <a:xfrm>
            <a:off x="0" y="0"/>
            <a:ext cx="9377680" cy="5274944"/>
          </a:xfrm>
          <a:prstGeom prst="rect">
            <a:avLst/>
          </a:prstGeom>
          <a:solidFill>
            <a:schemeClr val="tx2">
              <a:lumMod val="50000"/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52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t="11935" r="27388"/>
          <a:stretch/>
        </p:blipFill>
        <p:spPr>
          <a:xfrm>
            <a:off x="-10160" y="-833120"/>
            <a:ext cx="9936480" cy="610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/>
          <a:srcRect l="835" t="8235" r="38749" b="-19168"/>
          <a:stretch/>
        </p:blipFill>
        <p:spPr>
          <a:xfrm>
            <a:off x="2763519" y="0"/>
            <a:ext cx="6661931" cy="619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4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138545" y="-40642"/>
            <a:ext cx="9471412" cy="5313681"/>
            <a:chOff x="-138545" y="-1"/>
            <a:chExt cx="9282545" cy="5207722"/>
          </a:xfrm>
        </p:grpSpPr>
        <p:pic>
          <p:nvPicPr>
            <p:cNvPr id="7" name="Picture 6" descr="student_experience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96"/>
            <a:stretch/>
          </p:blipFill>
          <p:spPr>
            <a:xfrm>
              <a:off x="1746261" y="-1"/>
              <a:ext cx="7397739" cy="5143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9144" t="17602" r="-10046" b="45614"/>
            <a:stretch/>
          </p:blipFill>
          <p:spPr>
            <a:xfrm>
              <a:off x="-138545" y="-1"/>
              <a:ext cx="7142480" cy="52077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660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1" y="-1839855"/>
            <a:ext cx="10217982" cy="10182360"/>
            <a:chOff x="-1" y="-1839855"/>
            <a:chExt cx="10217982" cy="101823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25" t="967" r="36278" b="53353"/>
            <a:stretch/>
          </p:blipFill>
          <p:spPr>
            <a:xfrm>
              <a:off x="-1" y="0"/>
              <a:ext cx="9270999" cy="5143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8798" t="29280" r="-7046" b="9354"/>
            <a:stretch/>
          </p:blipFill>
          <p:spPr>
            <a:xfrm rot="634711" flipH="1">
              <a:off x="1838553" y="-1839855"/>
              <a:ext cx="8379428" cy="1018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239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0" y="0"/>
            <a:ext cx="9270999" cy="5166654"/>
            <a:chOff x="0" y="0"/>
            <a:chExt cx="9270999" cy="516665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l="36219" t="12222" r="158" b="11971"/>
            <a:stretch/>
          </p:blipFill>
          <p:spPr>
            <a:xfrm>
              <a:off x="0" y="0"/>
              <a:ext cx="6172199" cy="516665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1" t="20912" r="-29178" b="41738"/>
            <a:stretch/>
          </p:blipFill>
          <p:spPr>
            <a:xfrm flipH="1">
              <a:off x="126999" y="0"/>
              <a:ext cx="9144000" cy="51666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3881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5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staveley/SecurityEssentials" TargetMode="External"/><Relationship Id="rId2" Type="http://schemas.openxmlformats.org/officeDocument/2006/relationships/hyperlink" Target="https://www.owasp.org/index.php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M_logo_re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67" y="4582892"/>
            <a:ext cx="1368241" cy="2045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39241" y="3044924"/>
            <a:ext cx="2953466" cy="653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GB" sz="950" kern="0" spc="220" dirty="0">
                <a:solidFill>
                  <a:schemeClr val="tx2">
                    <a:lumMod val="50000"/>
                  </a:schemeClr>
                </a:solidFill>
                <a:latin typeface="Gotham Book" charset="0"/>
                <a:cs typeface="Gotham Book" charset="0"/>
              </a:rPr>
              <a:t>CSC4008: Digital Transformation: Software Design, Management &amp; Practical Implementation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5194" y="1561120"/>
            <a:ext cx="4113031" cy="1483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GB" sz="3600" spc="-150" dirty="0">
                <a:solidFill>
                  <a:srgbClr val="10253F"/>
                </a:solidFill>
                <a:latin typeface="Gotham Extra Light" pitchFamily="2" charset="0"/>
                <a:cs typeface="Gotham Extra Light" pitchFamily="2" charset="0"/>
              </a:rPr>
              <a:t>Software Security</a:t>
            </a:r>
          </a:p>
          <a:p>
            <a:pPr>
              <a:lnSpc>
                <a:spcPts val="3600"/>
              </a:lnSpc>
            </a:pPr>
            <a:r>
              <a:rPr lang="en-GB" sz="3600" spc="-150" dirty="0">
                <a:solidFill>
                  <a:srgbClr val="10253F"/>
                </a:solidFill>
                <a:latin typeface="Gotham Extra Light" pitchFamily="2" charset="0"/>
                <a:cs typeface="Gotham Extra Light" pitchFamily="2" charset="0"/>
              </a:rPr>
              <a:t>Considerations at</a:t>
            </a:r>
          </a:p>
          <a:p>
            <a:pPr>
              <a:lnSpc>
                <a:spcPts val="3600"/>
              </a:lnSpc>
            </a:pPr>
            <a:r>
              <a:rPr lang="en-GB" sz="3600" spc="-150" dirty="0">
                <a:solidFill>
                  <a:srgbClr val="10253F"/>
                </a:solidFill>
                <a:latin typeface="Gotham Extra Light" pitchFamily="2" charset="0"/>
                <a:cs typeface="Gotham Extra Light" pitchFamily="2" charset="0"/>
              </a:rPr>
              <a:t>EventMAP</a:t>
            </a:r>
            <a:endParaRPr lang="en-US" sz="3600" dirty="0">
              <a:latin typeface="Gotham Extra Light" pitchFamily="2" charset="0"/>
              <a:cs typeface="Gotham Extra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21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FEE030-FB7A-4C61-A798-0153E60C52F5}"/>
              </a:ext>
            </a:extLst>
          </p:cNvPr>
          <p:cNvSpPr/>
          <p:nvPr/>
        </p:nvSpPr>
        <p:spPr>
          <a:xfrm>
            <a:off x="4572000" y="1213092"/>
            <a:ext cx="5859516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GB" spc="300" dirty="0">
                <a:solidFill>
                  <a:schemeClr val="bg1"/>
                </a:solidFill>
                <a:latin typeface="Gotham HTF Book"/>
                <a:cs typeface="Gotham HTF Book"/>
              </a:rPr>
              <a:t>CROSS SITE SCRIPTING (XSS)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78F1C4-5F2D-49CE-9076-6D0979099641}"/>
              </a:ext>
            </a:extLst>
          </p:cNvPr>
          <p:cNvSpPr/>
          <p:nvPr/>
        </p:nvSpPr>
        <p:spPr>
          <a:xfrm>
            <a:off x="4572000" y="982260"/>
            <a:ext cx="9925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bg1"/>
                </a:solidFill>
                <a:latin typeface="Gotham Book" charset="0"/>
                <a:cs typeface="Gotham Book" charset="0"/>
              </a:rPr>
              <a:t>CASE STUDIES</a:t>
            </a:r>
            <a:endParaRPr lang="en-US" sz="900" kern="0" spc="1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168BA-01ED-49F7-A3A0-2C02C3A08611}"/>
              </a:ext>
            </a:extLst>
          </p:cNvPr>
          <p:cNvSpPr/>
          <p:nvPr/>
        </p:nvSpPr>
        <p:spPr>
          <a:xfrm>
            <a:off x="4572000" y="1677910"/>
            <a:ext cx="508227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Injection of client side scripts into webpages viewed by other users.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Can be persisted or non-persisted.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Script is from trusted source; has access to cookies, session tokens and other sensitive information.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Flaws are widespread – anywhere were user input is not validated / encoded.</a:t>
            </a:r>
          </a:p>
          <a:p>
            <a:pPr marL="742950" lvl="1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Gotham Extra Light" pitchFamily="2" charset="0"/>
              <a:cs typeface="Gotham Extra Light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7F9C310-001B-4D0E-AF32-D5C3088FE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980" y="2194558"/>
            <a:ext cx="2702373" cy="27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1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77926E-CC10-4843-9477-BBA7DD9886B9}"/>
              </a:ext>
            </a:extLst>
          </p:cNvPr>
          <p:cNvCxnSpPr>
            <a:cxnSpLocks/>
          </p:cNvCxnSpPr>
          <p:nvPr/>
        </p:nvCxnSpPr>
        <p:spPr>
          <a:xfrm>
            <a:off x="2282301" y="1364539"/>
            <a:ext cx="47800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CE1ADEE-3F81-4B9E-AE5E-11CD4AE51697}"/>
              </a:ext>
            </a:extLst>
          </p:cNvPr>
          <p:cNvSpPr txBox="1"/>
          <p:nvPr/>
        </p:nvSpPr>
        <p:spPr>
          <a:xfrm>
            <a:off x="3880458" y="848384"/>
            <a:ext cx="1583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URL to webpage with embedded malicious script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E73EDA-98B5-448B-861D-F2B5E8BCA73D}"/>
              </a:ext>
            </a:extLst>
          </p:cNvPr>
          <p:cNvCxnSpPr>
            <a:cxnSpLocks/>
          </p:cNvCxnSpPr>
          <p:nvPr/>
        </p:nvCxnSpPr>
        <p:spPr>
          <a:xfrm flipH="1">
            <a:off x="5754035" y="2308466"/>
            <a:ext cx="2031666" cy="1319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C521D-E96B-41E2-9BDF-2B9B45CF9662}"/>
              </a:ext>
            </a:extLst>
          </p:cNvPr>
          <p:cNvSpPr txBox="1"/>
          <p:nvPr/>
        </p:nvSpPr>
        <p:spPr>
          <a:xfrm>
            <a:off x="6643636" y="3092244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Visits webpage, malicious script executes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BA3C8C6-2AB4-4E99-872E-CAE49D34173C}"/>
              </a:ext>
            </a:extLst>
          </p:cNvPr>
          <p:cNvCxnSpPr>
            <a:cxnSpLocks/>
          </p:cNvCxnSpPr>
          <p:nvPr/>
        </p:nvCxnSpPr>
        <p:spPr>
          <a:xfrm flipH="1" flipV="1">
            <a:off x="1559225" y="2262787"/>
            <a:ext cx="2114550" cy="1364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CE7B33D-94E9-44D6-AE69-1103DC25F0F3}"/>
              </a:ext>
            </a:extLst>
          </p:cNvPr>
          <p:cNvSpPr txBox="1"/>
          <p:nvPr/>
        </p:nvSpPr>
        <p:spPr>
          <a:xfrm>
            <a:off x="1300903" y="3022994"/>
            <a:ext cx="1402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Script initiates AJAX call to send sensitive data to attacker’s server.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EC5133F-14C3-466B-9E7F-74F65F0A8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185" y="701561"/>
            <a:ext cx="1402080" cy="14020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2AD4BC6-4A7D-4A17-8760-AB415D8D587B}"/>
              </a:ext>
            </a:extLst>
          </p:cNvPr>
          <p:cNvSpPr txBox="1"/>
          <p:nvPr/>
        </p:nvSpPr>
        <p:spPr>
          <a:xfrm>
            <a:off x="7368540" y="5035778"/>
            <a:ext cx="1933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* all hackers wear hoodies and sunglasses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739D38-F976-4145-B59E-6BD538441181}"/>
              </a:ext>
            </a:extLst>
          </p:cNvPr>
          <p:cNvSpPr txBox="1"/>
          <p:nvPr/>
        </p:nvSpPr>
        <p:spPr>
          <a:xfrm>
            <a:off x="1878329" y="654844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</a:rPr>
              <a:t>*</a:t>
            </a:r>
          </a:p>
        </p:txBody>
      </p:sp>
      <p:pic>
        <p:nvPicPr>
          <p:cNvPr id="3072" name="Graphic 3071">
            <a:extLst>
              <a:ext uri="{FF2B5EF4-FFF2-40B4-BE49-F238E27FC236}">
                <a16:creationId xmlns:a16="http://schemas.microsoft.com/office/drawing/2014/main" id="{DFC52AED-3DDD-44AB-8DAF-2172908BE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62322" y="701561"/>
            <a:ext cx="1446757" cy="1446757"/>
          </a:xfrm>
          <a:prstGeom prst="rect">
            <a:avLst/>
          </a:prstGeom>
        </p:spPr>
      </p:pic>
      <p:pic>
        <p:nvPicPr>
          <p:cNvPr id="3078" name="Graphic 3077">
            <a:extLst>
              <a:ext uri="{FF2B5EF4-FFF2-40B4-BE49-F238E27FC236}">
                <a16:creationId xmlns:a16="http://schemas.microsoft.com/office/drawing/2014/main" id="{A251FFD0-E6FE-468B-8869-961BB0972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48823" y="3083719"/>
            <a:ext cx="1797917" cy="1797917"/>
          </a:xfrm>
          <a:prstGeom prst="rect">
            <a:avLst/>
          </a:prstGeom>
        </p:spPr>
      </p:pic>
      <p:sp>
        <p:nvSpPr>
          <p:cNvPr id="3082" name="Speech Bubble: Oval 3081">
            <a:extLst>
              <a:ext uri="{FF2B5EF4-FFF2-40B4-BE49-F238E27FC236}">
                <a16:creationId xmlns:a16="http://schemas.microsoft.com/office/drawing/2014/main" id="{0680294A-A5E8-48FA-AB45-4C9010897DA1}"/>
              </a:ext>
            </a:extLst>
          </p:cNvPr>
          <p:cNvSpPr/>
          <p:nvPr/>
        </p:nvSpPr>
        <p:spPr>
          <a:xfrm>
            <a:off x="2106428" y="158908"/>
            <a:ext cx="1269232" cy="850385"/>
          </a:xfrm>
          <a:prstGeom prst="wedgeEllipse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/>
              <a:t>Check out this link, it has nothing to do with me stealing your auth token </a:t>
            </a:r>
            <a:r>
              <a:rPr lang="en-GB" sz="700" dirty="0">
                <a:sym typeface="Wingdings" panose="05000000000000000000" pitchFamily="2" charset="2"/>
              </a:rPr>
              <a:t></a:t>
            </a:r>
            <a:endParaRPr lang="en-GB" sz="700" dirty="0"/>
          </a:p>
        </p:txBody>
      </p:sp>
    </p:spTree>
    <p:extLst>
      <p:ext uri="{BB962C8B-B14F-4D97-AF65-F5344CB8AC3E}">
        <p14:creationId xmlns:p14="http://schemas.microsoft.com/office/powerpoint/2010/main" val="815494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EA114-234A-4BE3-83E4-EE4FA5ED176D}"/>
              </a:ext>
            </a:extLst>
          </p:cNvPr>
          <p:cNvSpPr/>
          <p:nvPr/>
        </p:nvSpPr>
        <p:spPr>
          <a:xfrm>
            <a:off x="5620119" y="986612"/>
            <a:ext cx="5387015" cy="522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200"/>
              </a:lnSpc>
            </a:pPr>
            <a:r>
              <a:rPr lang="en-GB" sz="3600" dirty="0">
                <a:solidFill>
                  <a:srgbClr val="5A99E9"/>
                </a:solidFill>
                <a:latin typeface="Sentinel Light"/>
                <a:cs typeface="Sentinel Light"/>
              </a:rPr>
              <a:t>SOME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8ED7C9-348D-4502-8A77-D9693051EE24}"/>
              </a:ext>
            </a:extLst>
          </p:cNvPr>
          <p:cNvSpPr/>
          <p:nvPr/>
        </p:nvSpPr>
        <p:spPr>
          <a:xfrm>
            <a:off x="5638693" y="637018"/>
            <a:ext cx="148790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bg1"/>
                </a:solidFill>
                <a:latin typeface="Gotham Book" charset="0"/>
              </a:rPr>
              <a:t>CROSS SITE SCRIPTING</a:t>
            </a:r>
            <a:endParaRPr lang="en-US" sz="900" kern="0" spc="1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34844C-B0FE-469E-9E40-306642F2B3E8}"/>
              </a:ext>
            </a:extLst>
          </p:cNvPr>
          <p:cNvSpPr/>
          <p:nvPr/>
        </p:nvSpPr>
        <p:spPr>
          <a:xfrm>
            <a:off x="4653342" y="1627376"/>
            <a:ext cx="4129977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Don’t insert untrusted data into your HTML document except in allowed locations.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Escape all untrusted data before putting it in the DOM or query parameters.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Use </a:t>
            </a:r>
            <a:r>
              <a:rPr lang="en-GB" sz="1600" dirty="0" err="1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HTTPOnly</a:t>
            </a: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 cookie flag on session cookies.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Use a security encoding library (if not built into your framework)</a:t>
            </a:r>
          </a:p>
          <a:p>
            <a:pPr marL="742950" lvl="1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  <a:latin typeface="Gotham Extra Light" pitchFamily="2" charset="0"/>
              <a:cs typeface="Gotham Extra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29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FEE030-FB7A-4C61-A798-0153E60C52F5}"/>
              </a:ext>
            </a:extLst>
          </p:cNvPr>
          <p:cNvSpPr/>
          <p:nvPr/>
        </p:nvSpPr>
        <p:spPr>
          <a:xfrm>
            <a:off x="4572000" y="1213092"/>
            <a:ext cx="5859516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GB" spc="300" dirty="0">
                <a:solidFill>
                  <a:schemeClr val="bg1"/>
                </a:solidFill>
                <a:latin typeface="Gotham HTF Book"/>
                <a:cs typeface="Gotham HTF Book"/>
              </a:rPr>
              <a:t>SQL INJECTION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78F1C4-5F2D-49CE-9076-6D0979099641}"/>
              </a:ext>
            </a:extLst>
          </p:cNvPr>
          <p:cNvSpPr/>
          <p:nvPr/>
        </p:nvSpPr>
        <p:spPr>
          <a:xfrm>
            <a:off x="4572000" y="982260"/>
            <a:ext cx="9925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bg1"/>
                </a:solidFill>
                <a:latin typeface="Gotham Book" charset="0"/>
                <a:cs typeface="Gotham Book" charset="0"/>
              </a:rPr>
              <a:t>CASE STUDIES</a:t>
            </a:r>
            <a:endParaRPr lang="en-US" sz="900" kern="0" spc="1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168BA-01ED-49F7-A3A0-2C02C3A08611}"/>
              </a:ext>
            </a:extLst>
          </p:cNvPr>
          <p:cNvSpPr/>
          <p:nvPr/>
        </p:nvSpPr>
        <p:spPr>
          <a:xfrm>
            <a:off x="4572000" y="1677910"/>
            <a:ext cx="388620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Insertion or "injection" of a SQL query via the input data from the client to the application.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Can be exploited to read sensitive data from database, destroy/modify data and perform admin operations on database.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Less prevalent with modern web application frameworks such as ASP.NET.</a:t>
            </a:r>
            <a:endParaRPr lang="en-GB" sz="1600" dirty="0">
              <a:solidFill>
                <a:schemeClr val="bg1"/>
              </a:solidFill>
              <a:latin typeface="Gotham Extra Light" pitchFamily="2" charset="0"/>
              <a:cs typeface="Gotham Extra Light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7F3C918-CA23-4A27-A09B-6C1B7CEEF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260" y="1767840"/>
            <a:ext cx="3261360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1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EA114-234A-4BE3-83E4-EE4FA5ED176D}"/>
              </a:ext>
            </a:extLst>
          </p:cNvPr>
          <p:cNvSpPr/>
          <p:nvPr/>
        </p:nvSpPr>
        <p:spPr>
          <a:xfrm>
            <a:off x="5620119" y="986612"/>
            <a:ext cx="5387015" cy="522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200"/>
              </a:lnSpc>
            </a:pPr>
            <a:r>
              <a:rPr lang="en-GB" sz="3600" dirty="0">
                <a:solidFill>
                  <a:srgbClr val="5A99E9"/>
                </a:solidFill>
                <a:latin typeface="Sentinel Light"/>
                <a:cs typeface="Sentinel Light"/>
              </a:rPr>
              <a:t>SOME RULES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8ED7C9-348D-4502-8A77-D9693051EE24}"/>
              </a:ext>
            </a:extLst>
          </p:cNvPr>
          <p:cNvSpPr/>
          <p:nvPr/>
        </p:nvSpPr>
        <p:spPr>
          <a:xfrm>
            <a:off x="5638693" y="637018"/>
            <a:ext cx="16962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bg1"/>
                </a:solidFill>
                <a:latin typeface="Gotham Book" charset="0"/>
              </a:rPr>
              <a:t>SQL INJECTION SCRIPTING</a:t>
            </a:r>
            <a:endParaRPr lang="en-US" sz="900" kern="0" spc="1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34844C-B0FE-469E-9E40-306642F2B3E8}"/>
              </a:ext>
            </a:extLst>
          </p:cNvPr>
          <p:cNvSpPr/>
          <p:nvPr/>
        </p:nvSpPr>
        <p:spPr>
          <a:xfrm>
            <a:off x="4653342" y="1627376"/>
            <a:ext cx="412997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Use parameterised queries and never mix user input into queries if you have to write SQL.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Better yet, use an ORM such as Entity Framework.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Use the “least privilege” rule.</a:t>
            </a:r>
            <a:b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</a:br>
            <a:b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</a:br>
            <a:endParaRPr lang="en-GB" sz="1600" dirty="0">
              <a:solidFill>
                <a:schemeClr val="bg1"/>
              </a:solidFill>
              <a:latin typeface="Gotham Extra Light" pitchFamily="2" charset="0"/>
              <a:cs typeface="Gotham Extra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2093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FEE030-FB7A-4C61-A798-0153E60C52F5}"/>
              </a:ext>
            </a:extLst>
          </p:cNvPr>
          <p:cNvSpPr/>
          <p:nvPr/>
        </p:nvSpPr>
        <p:spPr>
          <a:xfrm>
            <a:off x="4572000" y="1213092"/>
            <a:ext cx="4076700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GB" spc="300" dirty="0">
                <a:solidFill>
                  <a:schemeClr val="bg1"/>
                </a:solidFill>
                <a:latin typeface="Gotham HTF Book"/>
                <a:cs typeface="Gotham HTF Book"/>
              </a:rPr>
              <a:t>CROSS SITE REQUEST FORGERY (CSRF)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78F1C4-5F2D-49CE-9076-6D0979099641}"/>
              </a:ext>
            </a:extLst>
          </p:cNvPr>
          <p:cNvSpPr/>
          <p:nvPr/>
        </p:nvSpPr>
        <p:spPr>
          <a:xfrm>
            <a:off x="4572000" y="982260"/>
            <a:ext cx="9925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bg1"/>
                </a:solidFill>
                <a:latin typeface="Gotham Book" charset="0"/>
                <a:cs typeface="Gotham Book" charset="0"/>
              </a:rPr>
              <a:t>CASE STUDIES</a:t>
            </a:r>
            <a:endParaRPr lang="en-US" sz="900" kern="0" spc="1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8168BA-01ED-49F7-A3A0-2C02C3A08611}"/>
              </a:ext>
            </a:extLst>
          </p:cNvPr>
          <p:cNvSpPr/>
          <p:nvPr/>
        </p:nvSpPr>
        <p:spPr>
          <a:xfrm>
            <a:off x="4572000" y="1944610"/>
            <a:ext cx="36880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Forces authenticated users of a website to perform actions they don’t intend to.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Most websites include any credentials on web requests automatically; sever has no way of distinguishing between valid and forged requests.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7F9C310-001B-4D0E-AF32-D5C3088FE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980" y="2194558"/>
            <a:ext cx="2702373" cy="270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E73EDA-98B5-448B-861D-F2B5E8BCA73D}"/>
              </a:ext>
            </a:extLst>
          </p:cNvPr>
          <p:cNvCxnSpPr>
            <a:cxnSpLocks/>
          </p:cNvCxnSpPr>
          <p:nvPr/>
        </p:nvCxnSpPr>
        <p:spPr>
          <a:xfrm flipV="1">
            <a:off x="1862906" y="2988575"/>
            <a:ext cx="2036233" cy="680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91C521D-E96B-41E2-9BDF-2B9B45CF9662}"/>
              </a:ext>
            </a:extLst>
          </p:cNvPr>
          <p:cNvSpPr txBox="1"/>
          <p:nvPr/>
        </p:nvSpPr>
        <p:spPr>
          <a:xfrm>
            <a:off x="6687904" y="1377644"/>
            <a:ext cx="14020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Victim logs in to banking application, session token is stored in a cookie</a:t>
            </a: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EEC5133F-14C3-466B-9E7F-74F65F0A8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826" y="2988575"/>
            <a:ext cx="1402080" cy="1402080"/>
          </a:xfrm>
          <a:prstGeom prst="rect">
            <a:avLst/>
          </a:prstGeom>
        </p:spPr>
      </p:pic>
      <p:pic>
        <p:nvPicPr>
          <p:cNvPr id="3072" name="Graphic 3071">
            <a:extLst>
              <a:ext uri="{FF2B5EF4-FFF2-40B4-BE49-F238E27FC236}">
                <a16:creationId xmlns:a16="http://schemas.microsoft.com/office/drawing/2014/main" id="{DFC52AED-3DDD-44AB-8DAF-2172908BE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2352" y="2870265"/>
            <a:ext cx="1446757" cy="1446757"/>
          </a:xfrm>
          <a:prstGeom prst="rect">
            <a:avLst/>
          </a:prstGeom>
        </p:spPr>
      </p:pic>
      <p:pic>
        <p:nvPicPr>
          <p:cNvPr id="3078" name="Graphic 3077">
            <a:extLst>
              <a:ext uri="{FF2B5EF4-FFF2-40B4-BE49-F238E27FC236}">
                <a16:creationId xmlns:a16="http://schemas.microsoft.com/office/drawing/2014/main" id="{A251FFD0-E6FE-468B-8869-961BB0972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34972" y="392850"/>
            <a:ext cx="784023" cy="784023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4DDF8EF-E1AA-416F-B536-8BBB2388B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65715" y="2011373"/>
            <a:ext cx="1122538" cy="1122538"/>
          </a:xfrm>
          <a:prstGeom prst="rect">
            <a:avLst/>
          </a:prstGeom>
        </p:spPr>
      </p:pic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1A25FDE4-2862-4F85-AA46-D09519662ECE}"/>
              </a:ext>
            </a:extLst>
          </p:cNvPr>
          <p:cNvSpPr/>
          <p:nvPr/>
        </p:nvSpPr>
        <p:spPr>
          <a:xfrm>
            <a:off x="6363167" y="1475387"/>
            <a:ext cx="312343" cy="31234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E210C-8899-4D7E-A371-08FA947F5D76}"/>
              </a:ext>
            </a:extLst>
          </p:cNvPr>
          <p:cNvSpPr txBox="1"/>
          <p:nvPr/>
        </p:nvSpPr>
        <p:spPr>
          <a:xfrm>
            <a:off x="2233549" y="2329489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Attacker prepares web page that contains web form with location pointing to bank’s URL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D1781F70-A8BA-4219-A031-BCF0AA3F3832}"/>
              </a:ext>
            </a:extLst>
          </p:cNvPr>
          <p:cNvSpPr/>
          <p:nvPr/>
        </p:nvSpPr>
        <p:spPr>
          <a:xfrm>
            <a:off x="1893776" y="2565732"/>
            <a:ext cx="312343" cy="31234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FD7A21-406F-44F8-98F7-FA0DABE3E7B2}"/>
              </a:ext>
            </a:extLst>
          </p:cNvPr>
          <p:cNvCxnSpPr>
            <a:cxnSpLocks/>
          </p:cNvCxnSpPr>
          <p:nvPr/>
        </p:nvCxnSpPr>
        <p:spPr>
          <a:xfrm flipH="1" flipV="1">
            <a:off x="4916201" y="1123466"/>
            <a:ext cx="2824232" cy="15858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AAC777-2F34-4D89-8DBA-0BCF0980D8FA}"/>
              </a:ext>
            </a:extLst>
          </p:cNvPr>
          <p:cNvCxnSpPr>
            <a:cxnSpLocks/>
          </p:cNvCxnSpPr>
          <p:nvPr/>
        </p:nvCxnSpPr>
        <p:spPr>
          <a:xfrm>
            <a:off x="1916472" y="4224559"/>
            <a:ext cx="5245753" cy="25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A234BEB-E65D-40DB-8C81-FA155BDE1716}"/>
              </a:ext>
            </a:extLst>
          </p:cNvPr>
          <p:cNvSpPr txBox="1"/>
          <p:nvPr/>
        </p:nvSpPr>
        <p:spPr>
          <a:xfrm>
            <a:off x="4191784" y="3764395"/>
            <a:ext cx="140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Attacker sends link to malicious site to victim</a:t>
            </a:r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6449AFE8-4B22-4EA6-8BB2-49A68832EE13}"/>
              </a:ext>
            </a:extLst>
          </p:cNvPr>
          <p:cNvSpPr/>
          <p:nvPr/>
        </p:nvSpPr>
        <p:spPr>
          <a:xfrm>
            <a:off x="3879441" y="3779123"/>
            <a:ext cx="312343" cy="31234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565609-3A88-4C52-AD0B-243AC5489848}"/>
              </a:ext>
            </a:extLst>
          </p:cNvPr>
          <p:cNvCxnSpPr>
            <a:cxnSpLocks/>
          </p:cNvCxnSpPr>
          <p:nvPr/>
        </p:nvCxnSpPr>
        <p:spPr>
          <a:xfrm flipH="1" flipV="1">
            <a:off x="5167164" y="2838822"/>
            <a:ext cx="1731551" cy="822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07E908B-A5A5-47A5-A597-02BA45EEB068}"/>
              </a:ext>
            </a:extLst>
          </p:cNvPr>
          <p:cNvSpPr txBox="1"/>
          <p:nvPr/>
        </p:nvSpPr>
        <p:spPr>
          <a:xfrm>
            <a:off x="5960608" y="2455695"/>
            <a:ext cx="14020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Victim visits malicious website, script initiates AJAX request and authentication token is included by default</a:t>
            </a: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CAAF2935-77FE-4CC8-B7F2-B8FAE890D78B}"/>
              </a:ext>
            </a:extLst>
          </p:cNvPr>
          <p:cNvSpPr/>
          <p:nvPr/>
        </p:nvSpPr>
        <p:spPr>
          <a:xfrm>
            <a:off x="5638438" y="2658792"/>
            <a:ext cx="312343" cy="31234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7C54418-95A6-46A7-AA59-DA254AB58C89}"/>
              </a:ext>
            </a:extLst>
          </p:cNvPr>
          <p:cNvCxnSpPr>
            <a:cxnSpLocks/>
          </p:cNvCxnSpPr>
          <p:nvPr/>
        </p:nvCxnSpPr>
        <p:spPr>
          <a:xfrm flipV="1">
            <a:off x="4433875" y="1262230"/>
            <a:ext cx="0" cy="6541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E784F93-F7F8-40F7-8BE8-E8DE0FAA5AE1}"/>
              </a:ext>
            </a:extLst>
          </p:cNvPr>
          <p:cNvSpPr txBox="1"/>
          <p:nvPr/>
        </p:nvSpPr>
        <p:spPr>
          <a:xfrm>
            <a:off x="2934589" y="1221474"/>
            <a:ext cx="1402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/>
                </a:solidFill>
              </a:rPr>
              <a:t>Authenticated web request is sent to bank website, and funds are transferred</a:t>
            </a:r>
          </a:p>
        </p:txBody>
      </p: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687E586D-435A-4AA2-ADDF-91365C720522}"/>
              </a:ext>
            </a:extLst>
          </p:cNvPr>
          <p:cNvSpPr/>
          <p:nvPr/>
        </p:nvSpPr>
        <p:spPr>
          <a:xfrm>
            <a:off x="2609852" y="1319217"/>
            <a:ext cx="312343" cy="312343"/>
          </a:xfrm>
          <a:prstGeom prst="flowChartConnec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05112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9EA114-234A-4BE3-83E4-EE4FA5ED176D}"/>
              </a:ext>
            </a:extLst>
          </p:cNvPr>
          <p:cNvSpPr/>
          <p:nvPr/>
        </p:nvSpPr>
        <p:spPr>
          <a:xfrm>
            <a:off x="5620120" y="986612"/>
            <a:ext cx="3163200" cy="522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200"/>
              </a:lnSpc>
            </a:pPr>
            <a:r>
              <a:rPr lang="en-GB" sz="3600" dirty="0">
                <a:solidFill>
                  <a:srgbClr val="5A99E9"/>
                </a:solidFill>
                <a:latin typeface="Sentinel Light"/>
                <a:cs typeface="Sentinel Light"/>
              </a:rPr>
              <a:t>PREVENTION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8ED7C9-348D-4502-8A77-D9693051EE24}"/>
              </a:ext>
            </a:extLst>
          </p:cNvPr>
          <p:cNvSpPr/>
          <p:nvPr/>
        </p:nvSpPr>
        <p:spPr>
          <a:xfrm>
            <a:off x="5638693" y="637018"/>
            <a:ext cx="196880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bg1"/>
                </a:solidFill>
                <a:latin typeface="Gotham Book" charset="0"/>
              </a:rPr>
              <a:t>CROSS SITE REQUEST FORGERY</a:t>
            </a:r>
            <a:endParaRPr lang="en-US" sz="900" kern="0" spc="1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34844C-B0FE-469E-9E40-306642F2B3E8}"/>
              </a:ext>
            </a:extLst>
          </p:cNvPr>
          <p:cNvSpPr/>
          <p:nvPr/>
        </p:nvSpPr>
        <p:spPr>
          <a:xfrm>
            <a:off x="4653342" y="1627376"/>
            <a:ext cx="412997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Use “token based mitigation”</a:t>
            </a:r>
          </a:p>
          <a:p>
            <a:pPr marL="742950" lvl="1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All state-changing operations require a secure random token generated by the server.</a:t>
            </a:r>
          </a:p>
          <a:p>
            <a:pPr marL="742950" lvl="1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  <a:t>Server embeds the token into the webpage as a hidden field and rejects and request that doesn’t include the same token value.</a:t>
            </a:r>
            <a:b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</a:br>
            <a:br>
              <a:rPr lang="en-GB" sz="1600" dirty="0">
                <a:solidFill>
                  <a:schemeClr val="bg1"/>
                </a:solidFill>
                <a:latin typeface="Gotham Extra Light" pitchFamily="2" charset="0"/>
                <a:cs typeface="Gotham Extra Light" pitchFamily="2" charset="0"/>
              </a:rPr>
            </a:br>
            <a:endParaRPr lang="en-GB" sz="1600" dirty="0">
              <a:solidFill>
                <a:schemeClr val="bg1"/>
              </a:solidFill>
              <a:latin typeface="Gotham Extra Light" pitchFamily="2" charset="0"/>
              <a:cs typeface="Gotham Extra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025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FF2CE0-D654-4262-B30A-65B674603A58}"/>
              </a:ext>
            </a:extLst>
          </p:cNvPr>
          <p:cNvSpPr/>
          <p:nvPr/>
        </p:nvSpPr>
        <p:spPr>
          <a:xfrm>
            <a:off x="246760" y="480351"/>
            <a:ext cx="4241420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GB" spc="300" dirty="0">
                <a:solidFill>
                  <a:schemeClr val="accent4">
                    <a:lumMod val="50000"/>
                  </a:schemeClr>
                </a:solidFill>
                <a:latin typeface="Gotham HTF Book"/>
                <a:cs typeface="Gotham HTF Book"/>
              </a:rPr>
              <a:t>TIPS FOR WORKING WITH .NET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B8BCA-24A1-4C11-9CB1-20ECA76CC862}"/>
              </a:ext>
            </a:extLst>
          </p:cNvPr>
          <p:cNvSpPr/>
          <p:nvPr/>
        </p:nvSpPr>
        <p:spPr>
          <a:xfrm>
            <a:off x="246760" y="249519"/>
            <a:ext cx="9396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accent4">
                    <a:lumMod val="50000"/>
                  </a:schemeClr>
                </a:solidFill>
                <a:latin typeface="Gotham Book" charset="0"/>
                <a:cs typeface="Gotham Book" charset="0"/>
              </a:rPr>
              <a:t>CONCLUSION</a:t>
            </a:r>
            <a:endParaRPr lang="en-US" sz="900" kern="0" spc="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D689EF-82C5-40F6-A153-5A65BCA59CD7}"/>
              </a:ext>
            </a:extLst>
          </p:cNvPr>
          <p:cNvSpPr/>
          <p:nvPr/>
        </p:nvSpPr>
        <p:spPr>
          <a:xfrm>
            <a:off x="246760" y="1081626"/>
            <a:ext cx="4129977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Don’t use dynamic SQL, use an ORM or at least parameterised SQL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Don’t write your own encryption algorithms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Don’t expose insecure object references; don’t be scared to use anonymous types to only expose the data you want!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Lock down the .config file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Don’t trust any user input data; escape everything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Redirect HTTP to HTTPS – get free SSL certificates from Let’s Encrypt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Don’t let HTTP headers expose info about your application</a:t>
            </a:r>
          </a:p>
        </p:txBody>
      </p:sp>
    </p:spTree>
    <p:extLst>
      <p:ext uri="{BB962C8B-B14F-4D97-AF65-F5344CB8AC3E}">
        <p14:creationId xmlns:p14="http://schemas.microsoft.com/office/powerpoint/2010/main" val="1676721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D13829-9C3C-49C7-AD91-2149F8527B81}"/>
              </a:ext>
            </a:extLst>
          </p:cNvPr>
          <p:cNvSpPr/>
          <p:nvPr/>
        </p:nvSpPr>
        <p:spPr>
          <a:xfrm>
            <a:off x="246760" y="480351"/>
            <a:ext cx="3387890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GB" spc="300" dirty="0">
                <a:solidFill>
                  <a:schemeClr val="accent4">
                    <a:lumMod val="50000"/>
                  </a:schemeClr>
                </a:solidFill>
                <a:latin typeface="Gotham HTF Book"/>
                <a:cs typeface="Gotham HTF Book"/>
              </a:rPr>
              <a:t>USEFUL RESOURCES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DCE022-0F30-47C2-941E-8CF36B65A5D4}"/>
              </a:ext>
            </a:extLst>
          </p:cNvPr>
          <p:cNvSpPr/>
          <p:nvPr/>
        </p:nvSpPr>
        <p:spPr>
          <a:xfrm>
            <a:off x="246760" y="249519"/>
            <a:ext cx="9396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accent4">
                    <a:lumMod val="50000"/>
                  </a:schemeClr>
                </a:solidFill>
                <a:latin typeface="Gotham Book" charset="0"/>
                <a:cs typeface="Gotham Book" charset="0"/>
              </a:rPr>
              <a:t>CONCLUSION</a:t>
            </a:r>
            <a:endParaRPr lang="en-US" sz="900" kern="0" spc="1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37EDD4-57BE-4C95-BC30-4549D001C8BC}"/>
              </a:ext>
            </a:extLst>
          </p:cNvPr>
          <p:cNvSpPr/>
          <p:nvPr/>
        </p:nvSpPr>
        <p:spPr>
          <a:xfrm>
            <a:off x="246760" y="1081626"/>
            <a:ext cx="412997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OWASP Security Cheat Sheets</a:t>
            </a:r>
            <a:b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</a:b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  <a:hlinkClick r:id="rId2"/>
              </a:rPr>
              <a:t>https://www.owasp.org/index.php/</a:t>
            </a: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 err="1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SecurityEssentials</a:t>
            </a: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 by </a:t>
            </a:r>
            <a:r>
              <a:rPr lang="en-GB" sz="1600" dirty="0" err="1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johnstaveley</a:t>
            </a: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 (.NET 4.6.1)</a:t>
            </a:r>
            <a:b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</a:b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  <a:hlinkClick r:id="rId3"/>
              </a:rPr>
              <a:t>https://github.com/johnstaveley/SecurityEssentials</a:t>
            </a: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	</a:t>
            </a:r>
          </a:p>
          <a:p>
            <a:pPr marL="742950" lvl="1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 marL="742950" lvl="1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0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639546" y="1874778"/>
            <a:ext cx="338789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MEng Computer Science class of 2014</a:t>
            </a:r>
          </a:p>
          <a:p>
            <a:pPr>
              <a:lnSpc>
                <a:spcPts val="1780"/>
              </a:lnSpc>
              <a:spcAft>
                <a:spcPts val="600"/>
              </a:spcAft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Senior Engineer @ EventMAP</a:t>
            </a:r>
          </a:p>
          <a:p>
            <a:pPr>
              <a:lnSpc>
                <a:spcPts val="1780"/>
              </a:lnSpc>
              <a:spcAft>
                <a:spcPts val="600"/>
              </a:spcAft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Responsible for leading technical direction of EventMAP’s web-based software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 rot="5400000">
            <a:off x="8196267" y="1936675"/>
            <a:ext cx="781712" cy="3849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69280" y="1085644"/>
            <a:ext cx="3387890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GB" spc="300" dirty="0">
                <a:solidFill>
                  <a:schemeClr val="accent4">
                    <a:lumMod val="50000"/>
                  </a:schemeClr>
                </a:solidFill>
                <a:latin typeface="Gotham HTF Book"/>
                <a:cs typeface="Gotham HTF Book"/>
              </a:rPr>
              <a:t>ABOUT 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69280" y="854812"/>
            <a:ext cx="11160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accent4">
                    <a:lumMod val="50000"/>
                  </a:schemeClr>
                </a:solidFill>
                <a:latin typeface="Gotham Book" charset="0"/>
                <a:cs typeface="Gotham Book" charset="0"/>
              </a:rPr>
              <a:t>INTRODUCTION</a:t>
            </a:r>
            <a:endParaRPr lang="en-US" sz="900" kern="0" spc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521" y="191038"/>
            <a:ext cx="1283923" cy="204503"/>
          </a:xfrm>
          <a:prstGeom prst="rect">
            <a:avLst/>
          </a:prstGeom>
        </p:spPr>
      </p:pic>
      <p:pic>
        <p:nvPicPr>
          <p:cNvPr id="3" name="Graphic 2" descr="Books">
            <a:extLst>
              <a:ext uri="{FF2B5EF4-FFF2-40B4-BE49-F238E27FC236}">
                <a16:creationId xmlns:a16="http://schemas.microsoft.com/office/drawing/2014/main" id="{A37DEE2C-04A2-494C-A47E-8D75B6CCA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3203" y="1857714"/>
            <a:ext cx="396000" cy="396000"/>
          </a:xfrm>
          <a:prstGeom prst="rect">
            <a:avLst/>
          </a:prstGeom>
        </p:spPr>
      </p:pic>
      <p:pic>
        <p:nvPicPr>
          <p:cNvPr id="8" name="Graphic 7" descr="Employee Badge">
            <a:extLst>
              <a:ext uri="{FF2B5EF4-FFF2-40B4-BE49-F238E27FC236}">
                <a16:creationId xmlns:a16="http://schemas.microsoft.com/office/drawing/2014/main" id="{9C81F021-3BC5-49BA-8FC7-22AD04C86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93203" y="2430175"/>
            <a:ext cx="396000" cy="3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C9F3AB-D652-4F48-B57B-B8422D830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3203" y="3148309"/>
            <a:ext cx="396000" cy="40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6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EM_logo_re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67" y="4582892"/>
            <a:ext cx="1368241" cy="204503"/>
          </a:xfrm>
          <a:prstGeom prst="rect">
            <a:avLst/>
          </a:prstGeom>
        </p:spPr>
      </p:pic>
      <p:pic>
        <p:nvPicPr>
          <p:cNvPr id="14" name="Picture 13" descr="EM_logo_rev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467" y="4582892"/>
            <a:ext cx="1368241" cy="20450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00508" y="1395042"/>
            <a:ext cx="3762376" cy="960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300"/>
              </a:lnSpc>
            </a:pPr>
            <a:r>
              <a:rPr lang="en-GB" sz="3600" spc="330" dirty="0">
                <a:solidFill>
                  <a:srgbClr val="081422"/>
                </a:solidFill>
                <a:latin typeface="Gotham Extra Light" pitchFamily="2" charset="0"/>
                <a:cs typeface="Gotham Extra Light" pitchFamily="2" charset="0"/>
              </a:rPr>
              <a:t>THANK </a:t>
            </a:r>
            <a:br>
              <a:rPr lang="en-GB" sz="3600" spc="330" dirty="0">
                <a:solidFill>
                  <a:srgbClr val="081422"/>
                </a:solidFill>
                <a:latin typeface="Gotham Extra Light" pitchFamily="2" charset="0"/>
                <a:cs typeface="Gotham Extra Light" pitchFamily="2" charset="0"/>
              </a:rPr>
            </a:br>
            <a:r>
              <a:rPr lang="en-GB" sz="3600" spc="330" dirty="0">
                <a:solidFill>
                  <a:srgbClr val="081422"/>
                </a:solidFill>
                <a:latin typeface="Gotham Extra Light" pitchFamily="2" charset="0"/>
                <a:cs typeface="Gotham Extra Light" pitchFamily="2" charset="0"/>
              </a:rPr>
              <a:t>YOU</a:t>
            </a:r>
            <a:endParaRPr lang="en-US" sz="3600" spc="330" dirty="0">
              <a:solidFill>
                <a:srgbClr val="081422"/>
              </a:solidFill>
              <a:latin typeface="Gotham Extra Light" pitchFamily="2" charset="0"/>
              <a:cs typeface="Gotham Extra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5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604355" y="1874778"/>
            <a:ext cx="3377412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Software &amp; consultancy services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Timetabling, space management etc..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Research pedigree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Belfast engineering office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London consultancy office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5128980" y="1081964"/>
            <a:ext cx="3510146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GB" spc="300" dirty="0">
                <a:solidFill>
                  <a:schemeClr val="accent4">
                    <a:lumMod val="50000"/>
                  </a:schemeClr>
                </a:solidFill>
                <a:latin typeface="Gotham HTF Book"/>
                <a:cs typeface="Gotham HTF Book"/>
              </a:rPr>
              <a:t>COMPANY BACKGROUND I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28980" y="872214"/>
            <a:ext cx="11160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accent4">
                    <a:lumMod val="50000"/>
                  </a:schemeClr>
                </a:solidFill>
                <a:latin typeface="Gotham Book" charset="0"/>
                <a:cs typeface="Gotham Book" charset="0"/>
              </a:rPr>
              <a:t>INTRODUCTION</a:t>
            </a:r>
            <a:endParaRPr lang="en-US" sz="900" kern="0" spc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521" y="191038"/>
            <a:ext cx="1283923" cy="204503"/>
          </a:xfrm>
          <a:prstGeom prst="rect">
            <a:avLst/>
          </a:prstGeom>
        </p:spPr>
      </p:pic>
      <p:pic>
        <p:nvPicPr>
          <p:cNvPr id="3" name="Graphic 2" descr="Marker">
            <a:extLst>
              <a:ext uri="{FF2B5EF4-FFF2-40B4-BE49-F238E27FC236}">
                <a16:creationId xmlns:a16="http://schemas.microsoft.com/office/drawing/2014/main" id="{39EE40F9-FF49-49DF-8F87-8054C7F3CC2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9634" y="3642851"/>
            <a:ext cx="396000" cy="396000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C023FC2D-D339-4B09-9C21-8D091F18EB8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8980" y="4244717"/>
            <a:ext cx="396000" cy="396000"/>
          </a:xfrm>
          <a:prstGeom prst="rect">
            <a:avLst/>
          </a:prstGeom>
        </p:spPr>
      </p:pic>
      <p:pic>
        <p:nvPicPr>
          <p:cNvPr id="8" name="Graphic 7" descr="Pencil">
            <a:extLst>
              <a:ext uri="{FF2B5EF4-FFF2-40B4-BE49-F238E27FC236}">
                <a16:creationId xmlns:a16="http://schemas.microsoft.com/office/drawing/2014/main" id="{B46F4B70-73C9-4B1D-AA8E-E8EF06E6123B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5906" y="3040985"/>
            <a:ext cx="396000" cy="396000"/>
          </a:xfrm>
          <a:prstGeom prst="rect">
            <a:avLst/>
          </a:prstGeom>
        </p:spPr>
      </p:pic>
      <p:pic>
        <p:nvPicPr>
          <p:cNvPr id="13" name="Graphic 12" descr="Network">
            <a:extLst>
              <a:ext uri="{FF2B5EF4-FFF2-40B4-BE49-F238E27FC236}">
                <a16:creationId xmlns:a16="http://schemas.microsoft.com/office/drawing/2014/main" id="{F195FB12-E759-4A53-8963-77DBADBB7024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9634" y="1809882"/>
            <a:ext cx="396000" cy="396000"/>
          </a:xfrm>
          <a:prstGeom prst="rect">
            <a:avLst/>
          </a:prstGeom>
        </p:spPr>
      </p:pic>
      <p:pic>
        <p:nvPicPr>
          <p:cNvPr id="15" name="Graphic 14" descr="Meeting">
            <a:extLst>
              <a:ext uri="{FF2B5EF4-FFF2-40B4-BE49-F238E27FC236}">
                <a16:creationId xmlns:a16="http://schemas.microsoft.com/office/drawing/2014/main" id="{01A89201-8D9D-444F-8F56-580EB62A44B4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29634" y="242543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17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128980" y="1081964"/>
            <a:ext cx="3510146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GB" spc="300" dirty="0">
                <a:solidFill>
                  <a:schemeClr val="accent4">
                    <a:lumMod val="50000"/>
                  </a:schemeClr>
                </a:solidFill>
                <a:latin typeface="Gotham HTF Book"/>
                <a:cs typeface="Gotham HTF Book"/>
              </a:rPr>
              <a:t>COMPANY BACKGROUND II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28980" y="872214"/>
            <a:ext cx="11160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accent4">
                    <a:lumMod val="50000"/>
                  </a:schemeClr>
                </a:solidFill>
                <a:latin typeface="Gotham Book" charset="0"/>
                <a:cs typeface="Gotham Book" charset="0"/>
              </a:rPr>
              <a:t>INTRODUCTION</a:t>
            </a:r>
            <a:endParaRPr lang="en-US" sz="900" kern="0" spc="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521" y="191038"/>
            <a:ext cx="1283923" cy="204503"/>
          </a:xfrm>
          <a:prstGeom prst="rect">
            <a:avLst/>
          </a:prstGeom>
        </p:spPr>
      </p:pic>
      <p:pic>
        <p:nvPicPr>
          <p:cNvPr id="12" name="Graphic 11" descr="Team">
            <a:extLst>
              <a:ext uri="{FF2B5EF4-FFF2-40B4-BE49-F238E27FC236}">
                <a16:creationId xmlns:a16="http://schemas.microsoft.com/office/drawing/2014/main" id="{724E074C-6282-411F-8FC0-BBBF0AE8F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7854" y="4248512"/>
            <a:ext cx="396000" cy="396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52AE2AC-3E29-4D24-B8E7-1E97EF7D7155}"/>
              </a:ext>
            </a:extLst>
          </p:cNvPr>
          <p:cNvSpPr/>
          <p:nvPr/>
        </p:nvSpPr>
        <p:spPr>
          <a:xfrm>
            <a:off x="5637801" y="1869457"/>
            <a:ext cx="2957081" cy="2775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Rapid growth to 40 staff</a:t>
            </a:r>
          </a:p>
          <a:p>
            <a:pPr>
              <a:lnSpc>
                <a:spcPts val="1780"/>
              </a:lnSpc>
              <a:spcAft>
                <a:spcPts val="600"/>
              </a:spcAft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18 Engineering staff</a:t>
            </a:r>
          </a:p>
          <a:p>
            <a:pPr>
              <a:lnSpc>
                <a:spcPts val="1780"/>
              </a:lnSpc>
              <a:spcAft>
                <a:spcPts val="600"/>
              </a:spcAft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Mixture of skills and experience</a:t>
            </a:r>
          </a:p>
          <a:p>
            <a:pPr>
              <a:lnSpc>
                <a:spcPts val="1780"/>
              </a:lnSpc>
              <a:spcAft>
                <a:spcPts val="600"/>
              </a:spcAft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City centre offices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>
              <a:lnSpc>
                <a:spcPts val="1780"/>
              </a:lnSpc>
              <a:spcAft>
                <a:spcPts val="600"/>
              </a:spcAft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Continued growth and maturity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AFCFE87-8E97-4CEF-98C5-1F0174A3D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7854" y="2418571"/>
            <a:ext cx="396000" cy="396000"/>
          </a:xfrm>
          <a:prstGeom prst="rect">
            <a:avLst/>
          </a:prstGeom>
        </p:spPr>
      </p:pic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7A9E54FD-80F9-4080-BA1A-7A074789C4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57854" y="3031959"/>
            <a:ext cx="396000" cy="396000"/>
          </a:xfrm>
          <a:prstGeom prst="rect">
            <a:avLst/>
          </a:prstGeom>
        </p:spPr>
      </p:pic>
      <p:pic>
        <p:nvPicPr>
          <p:cNvPr id="18" name="Graphic 17" descr="City">
            <a:extLst>
              <a:ext uri="{FF2B5EF4-FFF2-40B4-BE49-F238E27FC236}">
                <a16:creationId xmlns:a16="http://schemas.microsoft.com/office/drawing/2014/main" id="{490AC870-D08D-4735-89B1-C75DA33460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57854" y="3645347"/>
            <a:ext cx="396000" cy="396000"/>
          </a:xfrm>
          <a:prstGeom prst="rect">
            <a:avLst/>
          </a:prstGeom>
        </p:spPr>
      </p:pic>
      <p:pic>
        <p:nvPicPr>
          <p:cNvPr id="24" name="Graphic 23" descr="Run">
            <a:extLst>
              <a:ext uri="{FF2B5EF4-FFF2-40B4-BE49-F238E27FC236}">
                <a16:creationId xmlns:a16="http://schemas.microsoft.com/office/drawing/2014/main" id="{4F57653A-6355-438E-A499-7802020A2B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57854" y="1805183"/>
            <a:ext cx="39600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6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D8F3298-28AE-41F5-A326-D28683FBBFC6}"/>
              </a:ext>
            </a:extLst>
          </p:cNvPr>
          <p:cNvSpPr/>
          <p:nvPr/>
        </p:nvSpPr>
        <p:spPr>
          <a:xfrm>
            <a:off x="451230" y="1085644"/>
            <a:ext cx="3387890" cy="374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</a:pPr>
            <a:r>
              <a:rPr lang="en-GB" spc="300" dirty="0">
                <a:solidFill>
                  <a:schemeClr val="accent4">
                    <a:lumMod val="50000"/>
                  </a:schemeClr>
                </a:solidFill>
                <a:latin typeface="Gotham HTF Book"/>
                <a:cs typeface="Gotham HTF Book"/>
              </a:rPr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A927F-BAF1-407D-B61E-4816CC887F26}"/>
              </a:ext>
            </a:extLst>
          </p:cNvPr>
          <p:cNvSpPr/>
          <p:nvPr/>
        </p:nvSpPr>
        <p:spPr>
          <a:xfrm>
            <a:off x="451230" y="854812"/>
            <a:ext cx="11160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accent4">
                    <a:lumMod val="50000"/>
                  </a:schemeClr>
                </a:solidFill>
                <a:latin typeface="Gotham Book" charset="0"/>
                <a:cs typeface="Gotham Book" charset="0"/>
              </a:rPr>
              <a:t>INTRODUCTION</a:t>
            </a:r>
            <a:endParaRPr lang="en-US" sz="900" kern="0" spc="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65D4ED-AEB8-4183-9BF3-E4E8C62B9B72}"/>
              </a:ext>
            </a:extLst>
          </p:cNvPr>
          <p:cNvSpPr/>
          <p:nvPr/>
        </p:nvSpPr>
        <p:spPr>
          <a:xfrm>
            <a:off x="591882" y="1550462"/>
            <a:ext cx="4129977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About our technology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Case studies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Security tips for .NET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Policy and processes</a:t>
            </a:r>
          </a:p>
          <a:p>
            <a:pPr marL="285750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403152"/>
                </a:solidFill>
                <a:latin typeface="Gotham Extra Light" pitchFamily="2" charset="0"/>
                <a:cs typeface="Gotham Extra Light" pitchFamily="2" charset="0"/>
              </a:rPr>
              <a:t>Useful resources</a:t>
            </a:r>
          </a:p>
          <a:p>
            <a:pPr marL="742950" lvl="1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  <a:p>
            <a:pPr marL="742950" lvl="1" indent="-285750">
              <a:lnSpc>
                <a:spcPts val="178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403152"/>
              </a:solidFill>
              <a:latin typeface="Gotham Extra Light" pitchFamily="2" charset="0"/>
              <a:cs typeface="Gotham Extra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758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72583" y="3000165"/>
            <a:ext cx="5387015" cy="522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200"/>
              </a:lnSpc>
            </a:pPr>
            <a:r>
              <a:rPr lang="en-GB" sz="3600" dirty="0">
                <a:solidFill>
                  <a:srgbClr val="5A99E9"/>
                </a:solidFill>
                <a:latin typeface="Sentinel Light"/>
                <a:cs typeface="Sentinel Light"/>
              </a:rPr>
              <a:t>TECH STACK</a:t>
            </a:r>
          </a:p>
        </p:txBody>
      </p:sp>
      <p:sp>
        <p:nvSpPr>
          <p:cNvPr id="9" name="Rectangle 8"/>
          <p:cNvSpPr/>
          <p:nvPr/>
        </p:nvSpPr>
        <p:spPr>
          <a:xfrm>
            <a:off x="491157" y="2650571"/>
            <a:ext cx="16914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bg1"/>
                </a:solidFill>
                <a:latin typeface="Gotham Book" charset="0"/>
              </a:rPr>
              <a:t>ABOUT OUR TECHNOLOGY</a:t>
            </a:r>
            <a:endParaRPr lang="en-US" sz="900" kern="0" spc="1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61" y="4773198"/>
            <a:ext cx="1283923" cy="20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0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19E00B-92CD-4EBA-AF18-7BE24609EA61}"/>
              </a:ext>
            </a:extLst>
          </p:cNvPr>
          <p:cNvSpPr txBox="1"/>
          <p:nvPr/>
        </p:nvSpPr>
        <p:spPr>
          <a:xfrm>
            <a:off x="3385970" y="2387084"/>
            <a:ext cx="237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[DIAGRAM GOES HERE]</a:t>
            </a:r>
          </a:p>
        </p:txBody>
      </p:sp>
    </p:spTree>
    <p:extLst>
      <p:ext uri="{BB962C8B-B14F-4D97-AF65-F5344CB8AC3E}">
        <p14:creationId xmlns:p14="http://schemas.microsoft.com/office/powerpoint/2010/main" val="2862937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B130800-FCED-4CA6-9E4C-650E9A0C8735}"/>
              </a:ext>
            </a:extLst>
          </p:cNvPr>
          <p:cNvSpPr/>
          <p:nvPr/>
        </p:nvSpPr>
        <p:spPr>
          <a:xfrm>
            <a:off x="3756985" y="4106943"/>
            <a:ext cx="5387015" cy="502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3200"/>
              </a:lnSpc>
            </a:pPr>
            <a:r>
              <a:rPr lang="en-GB" sz="2800" dirty="0">
                <a:solidFill>
                  <a:srgbClr val="5A99E9"/>
                </a:solidFill>
                <a:latin typeface="Sentinel Light"/>
                <a:cs typeface="Sentinel Light"/>
              </a:rPr>
              <a:t>FRAMEWORKS, LIBRARIES,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A0B42-AE94-4B24-BC44-36834251ED7B}"/>
              </a:ext>
            </a:extLst>
          </p:cNvPr>
          <p:cNvSpPr/>
          <p:nvPr/>
        </p:nvSpPr>
        <p:spPr>
          <a:xfrm>
            <a:off x="3775559" y="3757349"/>
            <a:ext cx="16914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kern="0" spc="100" dirty="0">
                <a:solidFill>
                  <a:schemeClr val="bg1"/>
                </a:solidFill>
                <a:latin typeface="Gotham Book" charset="0"/>
              </a:rPr>
              <a:t>ABOUT OUR TECHNOLOGY</a:t>
            </a:r>
            <a:endParaRPr lang="en-US" sz="900" kern="0" spc="100" dirty="0">
              <a:solidFill>
                <a:schemeClr val="bg1"/>
              </a:solidFill>
            </a:endParaRPr>
          </a:p>
        </p:txBody>
      </p:sp>
      <p:pic>
        <p:nvPicPr>
          <p:cNvPr id="1030" name="Picture 6" descr="Image result for webpack logo">
            <a:extLst>
              <a:ext uri="{FF2B5EF4-FFF2-40B4-BE49-F238E27FC236}">
                <a16:creationId xmlns:a16="http://schemas.microsoft.com/office/drawing/2014/main" id="{B4612CB2-A19D-489E-A732-C6B2131A1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55" y="1666137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1166A9-977B-4078-9C90-2C2FB70B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4154" y="1666137"/>
            <a:ext cx="609803" cy="647700"/>
          </a:xfrm>
          <a:prstGeom prst="rect">
            <a:avLst/>
          </a:prstGeom>
        </p:spPr>
      </p:pic>
      <p:pic>
        <p:nvPicPr>
          <p:cNvPr id="1034" name="Picture 10" descr="Image result for sass logo">
            <a:extLst>
              <a:ext uri="{FF2B5EF4-FFF2-40B4-BE49-F238E27FC236}">
                <a16:creationId xmlns:a16="http://schemas.microsoft.com/office/drawing/2014/main" id="{1F0A6417-EF86-41DD-8429-B29644DD2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255" y="1666137"/>
            <a:ext cx="8636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sql server logo">
            <a:extLst>
              <a:ext uri="{FF2B5EF4-FFF2-40B4-BE49-F238E27FC236}">
                <a16:creationId xmlns:a16="http://schemas.microsoft.com/office/drawing/2014/main" id="{F2F079D3-4059-47E1-8652-75F3F8709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08" y="2545660"/>
            <a:ext cx="847341" cy="6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DD304FF-CBAB-483D-A02E-2F4F8A5C65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8154" y="1644476"/>
            <a:ext cx="647700" cy="647700"/>
          </a:xfrm>
          <a:prstGeom prst="rect">
            <a:avLst/>
          </a:prstGeom>
        </p:spPr>
      </p:pic>
      <p:pic>
        <p:nvPicPr>
          <p:cNvPr id="1044" name="Picture 20" descr="Image result for automapper logo">
            <a:extLst>
              <a:ext uri="{FF2B5EF4-FFF2-40B4-BE49-F238E27FC236}">
                <a16:creationId xmlns:a16="http://schemas.microsoft.com/office/drawing/2014/main" id="{FAE5ABAA-2FB3-49BE-BC9A-CC8F3781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739" y="2541072"/>
            <a:ext cx="647613" cy="64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mage result for dotnet core logo">
            <a:extLst>
              <a:ext uri="{FF2B5EF4-FFF2-40B4-BE49-F238E27FC236}">
                <a16:creationId xmlns:a16="http://schemas.microsoft.com/office/drawing/2014/main" id="{CD637CE5-194F-42C5-B611-8338725A2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55" y="2550985"/>
            <a:ext cx="1210663" cy="68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2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7EF8DC-2731-4582-8A54-2C51F10CDE3C}"/>
              </a:ext>
            </a:extLst>
          </p:cNvPr>
          <p:cNvSpPr txBox="1"/>
          <p:nvPr/>
        </p:nvSpPr>
        <p:spPr>
          <a:xfrm>
            <a:off x="3385970" y="2387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CC6C7-DBF2-45A9-8BDE-35A58BF3E192}"/>
              </a:ext>
            </a:extLst>
          </p:cNvPr>
          <p:cNvSpPr txBox="1"/>
          <p:nvPr/>
        </p:nvSpPr>
        <p:spPr>
          <a:xfrm>
            <a:off x="7599025" y="4774168"/>
            <a:ext cx="154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589987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23665</TotalTime>
  <Words>635</Words>
  <Application>Microsoft Office PowerPoint</Application>
  <PresentationFormat>On-screen Show (16:9)</PresentationFormat>
  <Paragraphs>107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Gotham Book</vt:lpstr>
      <vt:lpstr>Gotham Extra Light</vt:lpstr>
      <vt:lpstr>Gotham HTF Book</vt:lpstr>
      <vt:lpstr>Sentinel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qqq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qqq qqq</dc:creator>
  <cp:lastModifiedBy>me@michaelalexander.io</cp:lastModifiedBy>
  <cp:revision>292</cp:revision>
  <cp:lastPrinted>2015-12-17T15:20:49Z</cp:lastPrinted>
  <dcterms:created xsi:type="dcterms:W3CDTF">2015-10-26T11:13:38Z</dcterms:created>
  <dcterms:modified xsi:type="dcterms:W3CDTF">2018-11-13T17:57:19Z</dcterms:modified>
</cp:coreProperties>
</file>